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56" r:id="rId4"/>
    <p:sldId id="259" r:id="rId5"/>
    <p:sldId id="262" r:id="rId6"/>
    <p:sldId id="260" r:id="rId7"/>
    <p:sldId id="257" r:id="rId8"/>
    <p:sldId id="261" r:id="rId9"/>
    <p:sldId id="263" r:id="rId10"/>
    <p:sldId id="264" r:id="rId11"/>
    <p:sldId id="265" r:id="rId12"/>
    <p:sldId id="269" r:id="rId13"/>
    <p:sldId id="266" r:id="rId14"/>
    <p:sldId id="267" r:id="rId15"/>
    <p:sldId id="268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E4B-E8E8-46E1-9BE0-7592B8F9588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2575-2EFC-420F-82E6-25B4C8B6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E4B-E8E8-46E1-9BE0-7592B8F9588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2575-2EFC-420F-82E6-25B4C8B6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E4B-E8E8-46E1-9BE0-7592B8F9588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2575-2EFC-420F-82E6-25B4C8B6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8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E4B-E8E8-46E1-9BE0-7592B8F9588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2575-2EFC-420F-82E6-25B4C8B6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E4B-E8E8-46E1-9BE0-7592B8F9588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2575-2EFC-420F-82E6-25B4C8B6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7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E4B-E8E8-46E1-9BE0-7592B8F9588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2575-2EFC-420F-82E6-25B4C8B6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3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E4B-E8E8-46E1-9BE0-7592B8F9588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2575-2EFC-420F-82E6-25B4C8B6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9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E4B-E8E8-46E1-9BE0-7592B8F9588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2575-2EFC-420F-82E6-25B4C8B6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2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E4B-E8E8-46E1-9BE0-7592B8F9588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2575-2EFC-420F-82E6-25B4C8B6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3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E4B-E8E8-46E1-9BE0-7592B8F9588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2575-2EFC-420F-82E6-25B4C8B6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3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AE4B-E8E8-46E1-9BE0-7592B8F9588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2575-2EFC-420F-82E6-25B4C8B6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8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AE4B-E8E8-46E1-9BE0-7592B8F9588B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82575-2EFC-420F-82E6-25B4C8B65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3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Start Something That Matters</a:t>
            </a:r>
            <a:endParaRPr 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http://www.youtube.com/watch?v=z3G621cw770</a:t>
            </a:r>
            <a:endParaRPr lang="en-US" sz="2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306" y="533400"/>
            <a:ext cx="7848600" cy="5789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105400" y="843638"/>
            <a:ext cx="31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Script" pitchFamily="34" charset="0"/>
              </a:rPr>
              <a:t>Rachel McGrath, senior</a:t>
            </a:r>
            <a:endParaRPr lang="en-US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036" y="381000"/>
            <a:ext cx="868680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latin typeface="Georgia" pitchFamily="18" charset="0"/>
              </a:rPr>
              <a:t>Compassion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, what does that word 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mean 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to me? I can’t think of a time where I have ever 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even said 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the word 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compassion; 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it has to mean more than just being nice, and 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it has to be more 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than just being a good person. </a:t>
            </a:r>
          </a:p>
          <a:p>
            <a:endParaRPr lang="en-US" sz="26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There has to be something that makes compassion, different. </a:t>
            </a:r>
          </a:p>
          <a:p>
            <a:endParaRPr lang="en-US" sz="26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Sure, I have done plenty of “nice” things for others, but I can’t think of a time when 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I have truly been compassionate.  I don’t know what compassion means.  Seventeen 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years of life and I can’t even define a silly word, nor can I think of a time when it was 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a part of my </a:t>
            </a:r>
            <a:r>
              <a:rPr lang="en-US" sz="2600" dirty="0" smtClean="0">
                <a:solidFill>
                  <a:schemeClr val="bg1"/>
                </a:solidFill>
                <a:latin typeface="Georgia" pitchFamily="18" charset="0"/>
              </a:rPr>
              <a:t>life.</a:t>
            </a:r>
          </a:p>
          <a:p>
            <a:endParaRPr lang="en-US" sz="2800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Segoe Script" pitchFamily="34" charset="0"/>
              </a:rPr>
              <a:t>Derek </a:t>
            </a:r>
            <a:r>
              <a:rPr lang="en-US" sz="2000" i="1" dirty="0" err="1" smtClean="0">
                <a:solidFill>
                  <a:schemeClr val="bg1"/>
                </a:solidFill>
                <a:latin typeface="Segoe Script" pitchFamily="34" charset="0"/>
              </a:rPr>
              <a:t>Scafidi</a:t>
            </a:r>
            <a:r>
              <a:rPr lang="en-US" sz="2000" i="1" dirty="0" smtClean="0">
                <a:solidFill>
                  <a:schemeClr val="bg1"/>
                </a:solidFill>
                <a:latin typeface="Segoe Script" pitchFamily="34" charset="0"/>
              </a:rPr>
              <a:t>, junior</a:t>
            </a:r>
            <a:endParaRPr lang="en-US" sz="20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5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8200"/>
            <a:ext cx="7848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Georgia" pitchFamily="18" charset="0"/>
              </a:rPr>
              <a:t>FRUSTRATION</a:t>
            </a:r>
            <a:endParaRPr lang="en-US" sz="4000" b="1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</a:rPr>
              <a:t> </a:t>
            </a:r>
          </a:p>
          <a:p>
            <a:r>
              <a:rPr lang="en-US" sz="4000" dirty="0">
                <a:solidFill>
                  <a:schemeClr val="bg1"/>
                </a:solidFill>
                <a:latin typeface="Georgia" pitchFamily="18" charset="0"/>
              </a:rPr>
              <a:t>What frustrates you most in life? When you get frustrated, how do you respond?</a:t>
            </a:r>
          </a:p>
        </p:txBody>
      </p:sp>
    </p:spTree>
    <p:extLst>
      <p:ext uri="{BB962C8B-B14F-4D97-AF65-F5344CB8AC3E}">
        <p14:creationId xmlns:p14="http://schemas.microsoft.com/office/powerpoint/2010/main" val="13023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view image of fil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57200"/>
            <a:ext cx="6477000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47800" y="55626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“Here are my two cats, George and Lola, frustrated they can’t get the squirrel.”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Segoe Script" pitchFamily="34" charset="0"/>
              </a:rPr>
              <a:t>Kathryn Volk, senior</a:t>
            </a:r>
            <a:endParaRPr lang="en-US" sz="24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view image of fil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94430"/>
            <a:ext cx="5600700" cy="6334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210300" y="457200"/>
            <a:ext cx="2781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“I hate waiting in lines when I’m in a hurry.”</a:t>
            </a:r>
          </a:p>
          <a:p>
            <a:r>
              <a:rPr lang="en-US" dirty="0" smtClean="0">
                <a:solidFill>
                  <a:schemeClr val="bg1"/>
                </a:solidFill>
                <a:latin typeface="Segoe Script" pitchFamily="34" charset="0"/>
              </a:rPr>
              <a:t>Rachel McGrath, senior</a:t>
            </a:r>
            <a:endParaRPr lang="en-US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8229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I get frustrated with a lot of things in my life, but that is part of living life. People get frustrated with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many different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things, but for me it would have to be school that I get the most frustrated with. </a:t>
            </a:r>
            <a:endParaRPr lang="en-US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My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whole life I just wanted to be successful, to do what I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needed,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to be good at school. You need good grades to get into a good college to have a good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job;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which is what I would like for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my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future. </a:t>
            </a:r>
            <a:endParaRPr lang="en-US" sz="24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reason why school makes me the most frustrated is because of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pressure to do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well. </a:t>
            </a:r>
            <a:r>
              <a:rPr lang="en-US" sz="2400" b="1" dirty="0">
                <a:solidFill>
                  <a:schemeClr val="bg1"/>
                </a:solidFill>
                <a:latin typeface="Georgia" pitchFamily="18" charset="0"/>
              </a:rPr>
              <a:t>When I fail in school it’s like I’m not good enough</a:t>
            </a:r>
            <a:r>
              <a:rPr lang="en-US" sz="2400" dirty="0">
                <a:solidFill>
                  <a:schemeClr val="bg1"/>
                </a:solidFill>
                <a:latin typeface="Georgia" pitchFamily="18" charset="0"/>
              </a:rPr>
              <a:t> and that gets me frustrated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Segoe Script" pitchFamily="34" charset="0"/>
              </a:rPr>
              <a:t>Felipe Tavares, senior</a:t>
            </a:r>
            <a:endParaRPr lang="en-US" sz="2000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ony 2012\poster_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7" y="228600"/>
            <a:ext cx="422413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5181600" y="838200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</a:rPr>
              <a:t>March 5, 2012</a:t>
            </a:r>
          </a:p>
          <a:p>
            <a:endParaRPr lang="en-US" sz="4000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  <a:p>
            <a:endParaRPr lang="en-US" sz="40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“Ms. Murray what are we going to do?  We have to do something.”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4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763000" cy="6781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i="1" dirty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200" b="1" dirty="0" smtClean="0">
                <a:solidFill>
                  <a:schemeClr val="bg1"/>
                </a:solidFill>
                <a:latin typeface="Georgia" pitchFamily="18" charset="0"/>
              </a:rPr>
              <a:t>Goals: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Georgia" pitchFamily="18" charset="0"/>
              </a:rPr>
              <a:t>As </a:t>
            </a:r>
            <a:r>
              <a:rPr lang="en-US" sz="2200" dirty="0">
                <a:solidFill>
                  <a:schemeClr val="bg1"/>
                </a:solidFill>
                <a:latin typeface="Georgia" pitchFamily="18" charset="0"/>
              </a:rPr>
              <a:t>students, we believe that all children deserve a safe childhood and the right to an education. In our campaign, </a:t>
            </a:r>
            <a:r>
              <a:rPr lang="en-US" sz="2200" b="1" dirty="0">
                <a:solidFill>
                  <a:schemeClr val="bg1"/>
                </a:solidFill>
                <a:latin typeface="Georgia" pitchFamily="18" charset="0"/>
              </a:rPr>
              <a:t>Be Visible 2012</a:t>
            </a:r>
            <a:r>
              <a:rPr lang="en-US" sz="2200" dirty="0">
                <a:solidFill>
                  <a:schemeClr val="bg1"/>
                </a:solidFill>
                <a:latin typeface="Georgia" pitchFamily="18" charset="0"/>
              </a:rPr>
              <a:t>, we will raise awareness and encourage action regarding the injustices that children are currently facing in </a:t>
            </a:r>
            <a:r>
              <a:rPr lang="en-US" sz="2200" dirty="0" smtClean="0">
                <a:solidFill>
                  <a:schemeClr val="bg1"/>
                </a:solidFill>
                <a:latin typeface="Georgia" pitchFamily="18" charset="0"/>
              </a:rPr>
              <a:t>Central/East Africa</a:t>
            </a:r>
            <a:r>
              <a:rPr lang="en-US" sz="2200" dirty="0">
                <a:solidFill>
                  <a:schemeClr val="bg1"/>
                </a:solidFill>
                <a:latin typeface="Georgia" pitchFamily="18" charset="0"/>
              </a:rPr>
              <a:t>.  </a:t>
            </a:r>
            <a:endParaRPr lang="en-US" sz="22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sz="22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Georgia" pitchFamily="18" charset="0"/>
              </a:rPr>
              <a:t>We </a:t>
            </a:r>
            <a:r>
              <a:rPr lang="en-US" sz="2200" dirty="0">
                <a:solidFill>
                  <a:schemeClr val="bg1"/>
                </a:solidFill>
                <a:latin typeface="Georgia" pitchFamily="18" charset="0"/>
              </a:rPr>
              <a:t>plan to visit all the schools in our district and promote community participation.  </a:t>
            </a:r>
            <a:endParaRPr lang="en-US" sz="22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Georgia" pitchFamily="18" charset="0"/>
              </a:rPr>
              <a:t>That </a:t>
            </a:r>
            <a:r>
              <a:rPr lang="en-US" sz="2200" dirty="0">
                <a:solidFill>
                  <a:schemeClr val="bg1"/>
                </a:solidFill>
                <a:latin typeface="Georgia" pitchFamily="18" charset="0"/>
              </a:rPr>
              <a:t>participation could </a:t>
            </a:r>
            <a:r>
              <a:rPr lang="en-US" sz="2200" dirty="0" smtClean="0">
                <a:solidFill>
                  <a:schemeClr val="bg1"/>
                </a:solidFill>
                <a:latin typeface="Georgia" pitchFamily="18" charset="0"/>
              </a:rPr>
              <a:t>be…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Georgia" pitchFamily="18" charset="0"/>
              </a:rPr>
              <a:t>Purchasing </a:t>
            </a:r>
            <a:r>
              <a:rPr lang="en-US" sz="2200" dirty="0">
                <a:solidFill>
                  <a:schemeClr val="bg1"/>
                </a:solidFill>
                <a:latin typeface="Georgia" pitchFamily="18" charset="0"/>
              </a:rPr>
              <a:t>a Be Visible bracelet </a:t>
            </a:r>
            <a:r>
              <a:rPr lang="en-US" sz="2200" dirty="0" smtClean="0">
                <a:solidFill>
                  <a:schemeClr val="bg1"/>
                </a:solidFill>
                <a:latin typeface="Georgia" pitchFamily="18" charset="0"/>
              </a:rPr>
              <a:t>(proceeds </a:t>
            </a:r>
            <a:r>
              <a:rPr lang="en-US" sz="2200" dirty="0">
                <a:solidFill>
                  <a:schemeClr val="bg1"/>
                </a:solidFill>
                <a:latin typeface="Georgia" pitchFamily="18" charset="0"/>
              </a:rPr>
              <a:t>will go to Schools for </a:t>
            </a:r>
            <a:r>
              <a:rPr lang="en-US" sz="2200" dirty="0" smtClean="0">
                <a:solidFill>
                  <a:schemeClr val="bg1"/>
                </a:solidFill>
                <a:latin typeface="Georgia" pitchFamily="18" charset="0"/>
              </a:rPr>
              <a:t>Sudan)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latin typeface="Georgia" pitchFamily="18" charset="0"/>
              </a:rPr>
              <a:t>E</a:t>
            </a:r>
            <a:r>
              <a:rPr lang="en-US" sz="2200" dirty="0" smtClean="0">
                <a:solidFill>
                  <a:schemeClr val="bg1"/>
                </a:solidFill>
                <a:latin typeface="Georgia" pitchFamily="18" charset="0"/>
              </a:rPr>
              <a:t>-mailing </a:t>
            </a:r>
            <a:r>
              <a:rPr lang="en-US" sz="2200" dirty="0">
                <a:solidFill>
                  <a:schemeClr val="bg1"/>
                </a:solidFill>
                <a:latin typeface="Georgia" pitchFamily="18" charset="0"/>
              </a:rPr>
              <a:t>a government </a:t>
            </a:r>
            <a:r>
              <a:rPr lang="en-US" sz="2200" dirty="0" smtClean="0">
                <a:solidFill>
                  <a:schemeClr val="bg1"/>
                </a:solidFill>
                <a:latin typeface="Georgia" pitchFamily="18" charset="0"/>
              </a:rPr>
              <a:t>official,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Georgia" pitchFamily="18" charset="0"/>
              </a:rPr>
              <a:t>Attending </a:t>
            </a:r>
            <a:r>
              <a:rPr lang="en-US" sz="2200" dirty="0">
                <a:solidFill>
                  <a:schemeClr val="bg1"/>
                </a:solidFill>
                <a:latin typeface="Georgia" pitchFamily="18" charset="0"/>
              </a:rPr>
              <a:t>our </a:t>
            </a:r>
            <a:r>
              <a:rPr lang="en-US" sz="2200" b="1" dirty="0">
                <a:solidFill>
                  <a:schemeClr val="bg1"/>
                </a:solidFill>
                <a:latin typeface="Georgia" pitchFamily="18" charset="0"/>
              </a:rPr>
              <a:t>Be Visible Concert in the Park</a:t>
            </a:r>
            <a:r>
              <a:rPr lang="en-US" sz="2200" dirty="0">
                <a:solidFill>
                  <a:schemeClr val="bg1"/>
                </a:solidFill>
                <a:latin typeface="Georgia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09" y="53340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 help get you started, here is an outline of what you could </a:t>
            </a:r>
            <a:r>
              <a:rPr lang="en-US" b="1" dirty="0" smtClean="0">
                <a:solidFill>
                  <a:schemeClr val="bg1"/>
                </a:solidFill>
              </a:rPr>
              <a:t>say to one </a:t>
            </a:r>
            <a:r>
              <a:rPr lang="en-US" b="1" dirty="0">
                <a:solidFill>
                  <a:schemeClr val="bg1"/>
                </a:solidFill>
              </a:rPr>
              <a:t>of our local politicians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Hello, my name is </a:t>
            </a:r>
            <a:r>
              <a:rPr lang="en-US" dirty="0" smtClean="0">
                <a:solidFill>
                  <a:schemeClr val="bg1"/>
                </a:solidFill>
              </a:rPr>
              <a:t>________.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 want to encourage you to continue to support the deployment of US Military Advisors to Central Africa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 believe that bringing Joseph </a:t>
            </a:r>
            <a:r>
              <a:rPr lang="en-US" dirty="0" err="1">
                <a:solidFill>
                  <a:schemeClr val="bg1"/>
                </a:solidFill>
              </a:rPr>
              <a:t>Kony</a:t>
            </a:r>
            <a:r>
              <a:rPr lang="en-US" dirty="0">
                <a:solidFill>
                  <a:schemeClr val="bg1"/>
                </a:solidFill>
              </a:rPr>
              <a:t> to justice </a:t>
            </a:r>
            <a:r>
              <a:rPr lang="en-US" dirty="0" smtClean="0">
                <a:solidFill>
                  <a:schemeClr val="bg1"/>
                </a:solidFill>
              </a:rPr>
              <a:t>is </a:t>
            </a:r>
            <a:r>
              <a:rPr lang="en-US" dirty="0">
                <a:solidFill>
                  <a:schemeClr val="bg1"/>
                </a:solidFill>
              </a:rPr>
              <a:t>an international obligation. US intervention is essential so that 26 years of tyranny will finally come to an end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addition, </a:t>
            </a:r>
            <a:r>
              <a:rPr lang="en-US" dirty="0">
                <a:solidFill>
                  <a:schemeClr val="bg1"/>
                </a:solidFill>
              </a:rPr>
              <a:t>it is time for the US Senate to ratify the convention on the Rights of the Child, as only Somalia and our country have failed to do so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 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Thank you.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62662" y="387927"/>
            <a:ext cx="2700338" cy="80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Informal Roman" pitchFamily="66" charset="0"/>
                <a:cs typeface="Arial" pitchFamily="34" charset="0"/>
              </a:rPr>
              <a:t>BE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200" b="1" dirty="0">
                <a:solidFill>
                  <a:srgbClr val="FFFFFF"/>
                </a:solidFill>
                <a:latin typeface="Informal Roman" pitchFamily="66" charset="0"/>
                <a:cs typeface="Arial" pitchFamily="34" charset="0"/>
              </a:rPr>
              <a:t> </a:t>
            </a:r>
            <a:r>
              <a:rPr lang="en-US" sz="7200" b="1" dirty="0" smtClean="0">
                <a:solidFill>
                  <a:srgbClr val="FFFFFF"/>
                </a:solidFill>
                <a:latin typeface="Informal Roman" pitchFamily="66" charset="0"/>
                <a:cs typeface="Arial" pitchFamily="34" charset="0"/>
              </a:rPr>
              <a:t>	</a:t>
            </a:r>
            <a:r>
              <a:rPr kumimoji="0" lang="en-US" sz="72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Informal Roman" pitchFamily="66" charset="0"/>
                <a:cs typeface="Arial" pitchFamily="34" charset="0"/>
              </a:rPr>
              <a:t>isible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371600"/>
            <a:ext cx="1914525" cy="461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9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Schools for Sudan</a:t>
            </a:r>
            <a:endParaRPr lang="en-US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solidFill>
                  <a:schemeClr val="bg1"/>
                </a:solidFill>
                <a:latin typeface="Georgia" pitchFamily="18" charset="0"/>
              </a:rPr>
              <a:t>Schools </a:t>
            </a:r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For Sudan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, is an initiative started last year by World Cultures Latin America/Africa students at Hudson High.  </a:t>
            </a: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During 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the 2010-11 school year  students raised over $10,000 to support the building of a secondary school in Leer, Sudan. </a:t>
            </a:r>
          </a:p>
        </p:txBody>
      </p:sp>
    </p:spTree>
    <p:extLst>
      <p:ext uri="{BB962C8B-B14F-4D97-AF65-F5344CB8AC3E}">
        <p14:creationId xmlns:p14="http://schemas.microsoft.com/office/powerpoint/2010/main" val="26989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murray\Desktop\Sudan\Sudan Assemb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30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rm4.static.flickr.com/3040/2711361257_b34272c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161123" cy="55625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87365" y="5957455"/>
            <a:ext cx="7122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</a:rPr>
              <a:t>We have lockers, they have mud walls.</a:t>
            </a:r>
            <a:endParaRPr lang="en-US" sz="32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Brothers in hope\img099.jpg"/>
          <p:cNvPicPr>
            <a:picLocks noChangeAspect="1" noChangeArrowheads="1"/>
          </p:cNvPicPr>
          <p:nvPr/>
        </p:nvPicPr>
        <p:blipFill rotWithShape="1">
          <a:blip r:embed="rId2" cstate="print"/>
          <a:srcRect l="9093" b="7156"/>
          <a:stretch/>
        </p:blipFill>
        <p:spPr bwMode="auto">
          <a:xfrm>
            <a:off x="0" y="0"/>
            <a:ext cx="925368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14" y="5562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Students did presentations in 4</a:t>
            </a:r>
            <a:r>
              <a:rPr lang="en-US" sz="2400" baseline="30000" dirty="0" smtClean="0">
                <a:solidFill>
                  <a:schemeClr val="bg1"/>
                </a:solidFill>
                <a:latin typeface="Georgia" pitchFamily="18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 and 5</a:t>
            </a:r>
            <a:r>
              <a:rPr lang="en-US" sz="2400" baseline="30000" dirty="0" smtClean="0">
                <a:solidFill>
                  <a:schemeClr val="bg1"/>
                </a:solidFill>
                <a:latin typeface="Georgia" pitchFamily="18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 grade classes throughout the district to share what they had learned about Sudan and inspire others to take action.</a:t>
            </a:r>
            <a:endParaRPr lang="en-US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77724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This year </a:t>
            </a:r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Schools For Sudan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 inspired students to document their lives through words and 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photography. 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World 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Cultures students responded to writing prompts related to </a:t>
            </a:r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15 Words </a:t>
            </a:r>
            <a:endParaRPr lang="en-US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(A </a:t>
            </a:r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project </a:t>
            </a:r>
            <a:r>
              <a:rPr lang="en-US" sz="2800" dirty="0" smtClean="0">
                <a:solidFill>
                  <a:schemeClr val="bg1"/>
                </a:solidFill>
                <a:latin typeface="Georgia" pitchFamily="18" charset="0"/>
              </a:rPr>
              <a:t>inspired </a:t>
            </a:r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by </a:t>
            </a:r>
            <a:r>
              <a:rPr lang="en-US" sz="2800" i="1" dirty="0">
                <a:solidFill>
                  <a:schemeClr val="bg1"/>
                </a:solidFill>
                <a:latin typeface="Georgia" pitchFamily="18" charset="0"/>
              </a:rPr>
              <a:t>EPHAS, Every Person Has a Story</a:t>
            </a:r>
            <a:r>
              <a:rPr lang="en-US" sz="2800" dirty="0">
                <a:solidFill>
                  <a:schemeClr val="bg1"/>
                </a:solidFill>
                <a:latin typeface="Georgia" pitchFamily="18" charset="0"/>
              </a:rPr>
              <a:t>, a non-profit that…: shares stories and connects people around the world through the power of photography.” ephas.org).  </a:t>
            </a:r>
          </a:p>
        </p:txBody>
      </p:sp>
    </p:spTree>
    <p:extLst>
      <p:ext uri="{BB962C8B-B14F-4D97-AF65-F5344CB8AC3E}">
        <p14:creationId xmlns:p14="http://schemas.microsoft.com/office/powerpoint/2010/main" val="27967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June\Pictures\2012-01-26 HHS 15 Words\HHS 15 Words 00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8" r="32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89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8153400" cy="46783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Segoe Script" pitchFamily="34" charset="0"/>
              </a:rPr>
              <a:t>BEAUTY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Segoe Script" pitchFamily="34" charset="0"/>
              </a:rPr>
              <a:t>COMPASSION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Segoe Script" pitchFamily="34" charset="0"/>
              </a:rPr>
              <a:t>EDUCATION</a:t>
            </a:r>
            <a:endParaRPr lang="en-US" dirty="0">
              <a:solidFill>
                <a:schemeClr val="bg1"/>
              </a:solidFill>
              <a:latin typeface="Segoe Script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Segoe Script" pitchFamily="34" charset="0"/>
              </a:rPr>
              <a:t>FAMILY 		</a:t>
            </a:r>
            <a:endParaRPr lang="en-US" dirty="0" smtClean="0">
              <a:solidFill>
                <a:schemeClr val="bg1"/>
              </a:solidFill>
              <a:latin typeface="Segoe Script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Segoe Script" pitchFamily="34" charset="0"/>
              </a:rPr>
              <a:t>FEAR </a:t>
            </a:r>
            <a:r>
              <a:rPr lang="en-US" dirty="0">
                <a:solidFill>
                  <a:schemeClr val="bg1"/>
                </a:solidFill>
                <a:latin typeface="Segoe Script" pitchFamily="34" charset="0"/>
              </a:rPr>
              <a:t>		</a:t>
            </a:r>
            <a:endParaRPr lang="en-US" dirty="0" smtClean="0">
              <a:solidFill>
                <a:schemeClr val="bg1"/>
              </a:solidFill>
              <a:latin typeface="Segoe Script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Segoe Script" pitchFamily="34" charset="0"/>
              </a:rPr>
              <a:t>FRUSTRATION FUNNY </a:t>
            </a:r>
            <a:r>
              <a:rPr lang="en-US" dirty="0">
                <a:solidFill>
                  <a:schemeClr val="bg1"/>
                </a:solidFill>
                <a:latin typeface="Segoe Script" pitchFamily="34" charset="0"/>
              </a:rPr>
              <a:t>	</a:t>
            </a:r>
            <a:endParaRPr lang="en-US" dirty="0" smtClean="0">
              <a:solidFill>
                <a:schemeClr val="bg1"/>
              </a:solidFill>
              <a:latin typeface="Segoe Script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Segoe Script" pitchFamily="34" charset="0"/>
              </a:rPr>
              <a:t>HOME</a:t>
            </a:r>
            <a:r>
              <a:rPr lang="en-US" dirty="0">
                <a:solidFill>
                  <a:schemeClr val="bg1"/>
                </a:solidFill>
                <a:latin typeface="Segoe Script" pitchFamily="34" charset="0"/>
              </a:rPr>
              <a:t>		 </a:t>
            </a:r>
            <a:endParaRPr lang="en-US" dirty="0" smtClean="0">
              <a:solidFill>
                <a:schemeClr val="bg1"/>
              </a:solidFill>
              <a:latin typeface="Segoe Script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Segoe Script" pitchFamily="34" charset="0"/>
              </a:rPr>
              <a:t>HOPE	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Segoe Script" pitchFamily="34" charset="0"/>
              </a:rPr>
              <a:t>INNOCENCE	 	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Segoe Script" pitchFamily="34" charset="0"/>
              </a:rPr>
              <a:t>JOY</a:t>
            </a:r>
            <a:r>
              <a:rPr lang="en-US" dirty="0">
                <a:solidFill>
                  <a:schemeClr val="bg1"/>
                </a:solidFill>
                <a:latin typeface="Segoe Script" pitchFamily="34" charset="0"/>
              </a:rPr>
              <a:t>	 </a:t>
            </a:r>
            <a:endParaRPr lang="en-US" dirty="0" smtClean="0">
              <a:solidFill>
                <a:schemeClr val="bg1"/>
              </a:solidFill>
              <a:latin typeface="Segoe Script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Segoe Script" pitchFamily="34" charset="0"/>
              </a:rPr>
              <a:t>LOSS</a:t>
            </a:r>
            <a:r>
              <a:rPr lang="en-US" dirty="0">
                <a:solidFill>
                  <a:schemeClr val="bg1"/>
                </a:solidFill>
                <a:latin typeface="Segoe Script" pitchFamily="34" charset="0"/>
              </a:rPr>
              <a:t>	 	</a:t>
            </a:r>
            <a:endParaRPr lang="en-US" dirty="0" smtClean="0">
              <a:solidFill>
                <a:schemeClr val="bg1"/>
              </a:solidFill>
              <a:latin typeface="Segoe Script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Segoe Script" pitchFamily="34" charset="0"/>
              </a:rPr>
              <a:t>NOURISHMENT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Segoe Script" pitchFamily="34" charset="0"/>
              </a:rPr>
              <a:t>PAIN</a:t>
            </a:r>
            <a:endParaRPr lang="en-US" dirty="0">
              <a:solidFill>
                <a:schemeClr val="bg1"/>
              </a:solidFill>
              <a:latin typeface="Segoe Script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Segoe Script" pitchFamily="34" charset="0"/>
              </a:rPr>
              <a:t>WASTE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85800" y="168564"/>
            <a:ext cx="7954962" cy="16462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/>
                <a:latin typeface="Georgia"/>
              </a:rPr>
              <a:t>Our Lives in 15 Words</a:t>
            </a:r>
            <a:endParaRPr lang="en-US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effectLst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610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18" y="6096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eorgia" pitchFamily="18" charset="0"/>
              </a:rPr>
              <a:t>COMPASSION</a:t>
            </a:r>
          </a:p>
          <a:p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3600" b="1" i="1" dirty="0">
                <a:solidFill>
                  <a:schemeClr val="bg1"/>
                </a:solidFill>
                <a:latin typeface="Georgia" pitchFamily="18" charset="0"/>
              </a:rPr>
              <a:t>“A bit of fragrance always clings to the hand that gives roses”  </a:t>
            </a:r>
            <a:endParaRPr lang="en-US" sz="36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2400" b="1" i="1" dirty="0" smtClean="0">
                <a:solidFill>
                  <a:schemeClr val="bg1"/>
                </a:solidFill>
                <a:latin typeface="Georgia" pitchFamily="18" charset="0"/>
              </a:rPr>
              <a:t>-</a:t>
            </a:r>
            <a:r>
              <a:rPr lang="en-US" sz="2400" b="1" i="1" dirty="0">
                <a:solidFill>
                  <a:schemeClr val="bg1"/>
                </a:solidFill>
                <a:latin typeface="Georgia" pitchFamily="18" charset="0"/>
              </a:rPr>
              <a:t>Chinese Proverb</a:t>
            </a:r>
            <a:r>
              <a:rPr lang="en-US" sz="2400" i="1" dirty="0">
                <a:solidFill>
                  <a:schemeClr val="bg1"/>
                </a:solidFill>
                <a:latin typeface="Georgia" pitchFamily="18" charset="0"/>
              </a:rPr>
              <a:t>  </a:t>
            </a:r>
            <a:endParaRPr lang="en-US" sz="2400" i="1" dirty="0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en-US" sz="3600" i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en-US" sz="3600" i="1" dirty="0" smtClean="0">
                <a:solidFill>
                  <a:schemeClr val="bg1"/>
                </a:solidFill>
                <a:latin typeface="Georgia" pitchFamily="18" charset="0"/>
              </a:rPr>
              <a:t>Write </a:t>
            </a:r>
            <a:r>
              <a:rPr lang="en-US" sz="3600" i="1" dirty="0">
                <a:solidFill>
                  <a:schemeClr val="bg1"/>
                </a:solidFill>
                <a:latin typeface="Georgia" pitchFamily="18" charset="0"/>
              </a:rPr>
              <a:t>about a time when you were compassionate.  What led you to act the way you did?  What if anything did you gain from the experience?</a:t>
            </a:r>
            <a:endParaRPr lang="en-US" sz="36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733</Words>
  <Application>Microsoft Office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Start Something That Matters</vt:lpstr>
      <vt:lpstr>Schools for Sudan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Schools for Sudan</dc:title>
  <dc:creator>June</dc:creator>
  <cp:lastModifiedBy>June</cp:lastModifiedBy>
  <cp:revision>12</cp:revision>
  <dcterms:created xsi:type="dcterms:W3CDTF">2012-04-01T16:42:02Z</dcterms:created>
  <dcterms:modified xsi:type="dcterms:W3CDTF">2012-04-06T12:33:20Z</dcterms:modified>
</cp:coreProperties>
</file>